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7" r:id="rId5"/>
    <p:sldId id="258" r:id="rId6"/>
    <p:sldId id="259" r:id="rId7"/>
    <p:sldId id="270" r:id="rId8"/>
    <p:sldId id="260" r:id="rId9"/>
    <p:sldId id="261" r:id="rId10"/>
    <p:sldId id="265" r:id="rId11"/>
    <p:sldId id="271" r:id="rId12"/>
    <p:sldId id="272"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7" autoAdjust="0"/>
    <p:restoredTop sz="94660"/>
  </p:normalViewPr>
  <p:slideViewPr>
    <p:cSldViewPr>
      <p:cViewPr>
        <p:scale>
          <a:sx n="68" d="100"/>
          <a:sy n="68" d="100"/>
        </p:scale>
        <p:origin x="-48" y="3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2B6F77C-8CB1-43EA-AE99-4CF22CEC9304}" type="datetimeFigureOut">
              <a:rPr lang="en-US" smtClean="0"/>
              <a:t>6/5/2013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C3688C0-5C0E-4205-B382-FD4558A88FE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B6F77C-8CB1-43EA-AE99-4CF22CEC9304}" type="datetimeFigureOut">
              <a:rPr lang="en-US" smtClean="0"/>
              <a:t>6/5/2013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C3688C0-5C0E-4205-B382-FD4558A88FE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B6F77C-8CB1-43EA-AE99-4CF22CEC9304}" type="datetimeFigureOut">
              <a:rPr lang="en-US" smtClean="0"/>
              <a:t>6/5/2013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C3688C0-5C0E-4205-B382-FD4558A88FE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B6F77C-8CB1-43EA-AE99-4CF22CEC9304}" type="datetimeFigureOut">
              <a:rPr lang="en-US" smtClean="0"/>
              <a:t>6/5/2013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C3688C0-5C0E-4205-B382-FD4558A88FEF}"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B6F77C-8CB1-43EA-AE99-4CF22CEC9304}" type="datetimeFigureOut">
              <a:rPr lang="en-US" smtClean="0"/>
              <a:t>6/5/2013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C3688C0-5C0E-4205-B382-FD4558A88FEF}"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B6F77C-8CB1-43EA-AE99-4CF22CEC9304}" type="datetimeFigureOut">
              <a:rPr lang="en-US" smtClean="0"/>
              <a:t>6/5/2013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C3688C0-5C0E-4205-B382-FD4558A88FEF}"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B6F77C-8CB1-43EA-AE99-4CF22CEC9304}" type="datetimeFigureOut">
              <a:rPr lang="en-US" smtClean="0"/>
              <a:t>6/5/2013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C3688C0-5C0E-4205-B382-FD4558A88FE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2B6F77C-8CB1-43EA-AE99-4CF22CEC9304}" type="datetimeFigureOut">
              <a:rPr lang="en-US" smtClean="0"/>
              <a:t>6/5/2013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C3688C0-5C0E-4205-B382-FD4558A88FEF}"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B6F77C-8CB1-43EA-AE99-4CF22CEC9304}" type="datetimeFigureOut">
              <a:rPr lang="en-US" smtClean="0"/>
              <a:t>6/5/2013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C3688C0-5C0E-4205-B382-FD4558A88FE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2B6F77C-8CB1-43EA-AE99-4CF22CEC9304}" type="datetimeFigureOut">
              <a:rPr lang="en-US" smtClean="0"/>
              <a:t>6/5/2013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C3688C0-5C0E-4205-B382-FD4558A88FE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B6F77C-8CB1-43EA-AE99-4CF22CEC9304}" type="datetimeFigureOut">
              <a:rPr lang="en-US" smtClean="0"/>
              <a:t>6/5/2013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C3688C0-5C0E-4205-B382-FD4558A88FEF}"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B6F77C-8CB1-43EA-AE99-4CF22CEC9304}" type="datetimeFigureOut">
              <a:rPr lang="en-US" smtClean="0"/>
              <a:t>6/5/2013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3688C0-5C0E-4205-B382-FD4558A88FE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FoE Update to College Council</a:t>
            </a:r>
            <a:endParaRPr lang="en-US" sz="4000" dirty="0"/>
          </a:p>
        </p:txBody>
      </p:sp>
      <p:sp>
        <p:nvSpPr>
          <p:cNvPr id="3" name="Subtitle 2"/>
          <p:cNvSpPr>
            <a:spLocks noGrp="1"/>
          </p:cNvSpPr>
          <p:nvPr>
            <p:ph type="subTitle" idx="1"/>
          </p:nvPr>
        </p:nvSpPr>
        <p:spPr/>
        <p:txBody>
          <a:bodyPr/>
          <a:lstStyle/>
          <a:p>
            <a:r>
              <a:rPr lang="en-US" dirty="0" smtClean="0"/>
              <a:t>June 7, 2013</a:t>
            </a:r>
            <a:endParaRPr lang="en-US" dirty="0"/>
          </a:p>
        </p:txBody>
      </p:sp>
    </p:spTree>
    <p:extLst>
      <p:ext uri="{BB962C8B-B14F-4D97-AF65-F5344CB8AC3E}">
        <p14:creationId xmlns:p14="http://schemas.microsoft.com/office/powerpoint/2010/main" val="706170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b="1" dirty="0"/>
              <a:t>Early </a:t>
            </a:r>
            <a:r>
              <a:rPr lang="en-US" b="1" dirty="0" smtClean="0"/>
              <a:t>Alert</a:t>
            </a:r>
          </a:p>
          <a:p>
            <a:pPr lvl="1"/>
            <a:r>
              <a:rPr lang="en-US" sz="1800" dirty="0" smtClean="0"/>
              <a:t>Pilot </a:t>
            </a:r>
            <a:r>
              <a:rPr lang="en-US" sz="1800" dirty="0"/>
              <a:t>study in Spring </a:t>
            </a:r>
            <a:r>
              <a:rPr lang="en-US" sz="1800" dirty="0" smtClean="0"/>
              <a:t>2013 with Faculty teaching selected developmental </a:t>
            </a:r>
            <a:r>
              <a:rPr lang="en-US" sz="1800" dirty="0"/>
              <a:t>reading, writing and math </a:t>
            </a:r>
            <a:r>
              <a:rPr lang="en-US" sz="1800" dirty="0" smtClean="0"/>
              <a:t>courses</a:t>
            </a:r>
            <a:br>
              <a:rPr lang="en-US" sz="1800" dirty="0" smtClean="0"/>
            </a:br>
            <a:endParaRPr lang="en-US" sz="1800" dirty="0" smtClean="0"/>
          </a:p>
          <a:p>
            <a:pPr lvl="1"/>
            <a:r>
              <a:rPr lang="en-US" sz="1800" dirty="0" smtClean="0"/>
              <a:t>A </a:t>
            </a:r>
            <a:r>
              <a:rPr lang="en-US" sz="1800" dirty="0"/>
              <a:t>reporting form was developed </a:t>
            </a:r>
            <a:r>
              <a:rPr lang="en-US" sz="1800" dirty="0" smtClean="0"/>
              <a:t/>
            </a:r>
            <a:br>
              <a:rPr lang="en-US" sz="1800" dirty="0" smtClean="0"/>
            </a:br>
            <a:endParaRPr lang="en-US" sz="1800" dirty="0" smtClean="0"/>
          </a:p>
          <a:p>
            <a:pPr lvl="1"/>
            <a:r>
              <a:rPr lang="en-US" sz="1800" dirty="0" smtClean="0"/>
              <a:t>Instructors </a:t>
            </a:r>
            <a:r>
              <a:rPr lang="en-US" sz="1800" dirty="0"/>
              <a:t>were able to provide the Student Support </a:t>
            </a:r>
            <a:r>
              <a:rPr lang="en-US" sz="1800" dirty="0" smtClean="0"/>
              <a:t>Specialist/Project Coordinator </a:t>
            </a:r>
            <a:r>
              <a:rPr lang="en-US" sz="1800" dirty="0"/>
              <a:t>with student names and contact information, the issue that faculty observed or inferred, and a suggested resource for the student.  </a:t>
            </a:r>
            <a:r>
              <a:rPr lang="en-US" sz="1800" dirty="0" smtClean="0"/>
              <a:t/>
            </a:r>
            <a:br>
              <a:rPr lang="en-US" sz="1800" dirty="0" smtClean="0"/>
            </a:br>
            <a:endParaRPr lang="en-US" sz="1800" dirty="0" smtClean="0"/>
          </a:p>
          <a:p>
            <a:pPr lvl="1"/>
            <a:r>
              <a:rPr lang="en-US" sz="1800" dirty="0" smtClean="0"/>
              <a:t>Learning: Provide flexible </a:t>
            </a:r>
            <a:r>
              <a:rPr lang="en-US" sz="1800" dirty="0"/>
              <a:t>reporting systems </a:t>
            </a:r>
            <a:r>
              <a:rPr lang="en-US" sz="1800" dirty="0" smtClean="0"/>
              <a:t>and develop an </a:t>
            </a:r>
            <a:r>
              <a:rPr lang="en-US" sz="1800" dirty="0"/>
              <a:t>on-line reporting system </a:t>
            </a:r>
            <a:r>
              <a:rPr lang="en-US" sz="1800" dirty="0" smtClean="0"/>
              <a:t>that is integrated into </a:t>
            </a:r>
            <a:r>
              <a:rPr lang="en-US" sz="1800" dirty="0" err="1" smtClean="0"/>
              <a:t>myClackamas</a:t>
            </a:r>
            <a:r>
              <a:rPr lang="en-US" sz="1800" dirty="0" smtClean="0"/>
              <a:t> </a:t>
            </a:r>
            <a:endParaRPr lang="en-US" sz="1800" dirty="0"/>
          </a:p>
          <a:p>
            <a:pPr marL="109728" indent="0">
              <a:buNone/>
            </a:pPr>
            <a:endParaRPr lang="en-US" dirty="0"/>
          </a:p>
        </p:txBody>
      </p:sp>
      <p:sp>
        <p:nvSpPr>
          <p:cNvPr id="2" name="Title 1"/>
          <p:cNvSpPr>
            <a:spLocks noGrp="1"/>
          </p:cNvSpPr>
          <p:nvPr>
            <p:ph type="title"/>
          </p:nvPr>
        </p:nvSpPr>
        <p:spPr/>
        <p:txBody>
          <a:bodyPr/>
          <a:lstStyle/>
          <a:p>
            <a:r>
              <a:rPr lang="en-US" dirty="0"/>
              <a:t>2012/13 Activities</a:t>
            </a:r>
          </a:p>
        </p:txBody>
      </p:sp>
    </p:spTree>
    <p:extLst>
      <p:ext uri="{BB962C8B-B14F-4D97-AF65-F5344CB8AC3E}">
        <p14:creationId xmlns:p14="http://schemas.microsoft.com/office/powerpoint/2010/main" val="1098558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b="1" dirty="0"/>
              <a:t>Student Success Coordinator</a:t>
            </a:r>
            <a:endParaRPr lang="en-US" dirty="0"/>
          </a:p>
          <a:p>
            <a:pPr lvl="1"/>
            <a:r>
              <a:rPr lang="en-US" sz="1800" dirty="0" smtClean="0"/>
              <a:t>Hired (reassigned from another area) and will begin on July 1, 2013</a:t>
            </a:r>
          </a:p>
          <a:p>
            <a:pPr lvl="1"/>
            <a:r>
              <a:rPr lang="en-US" sz="1800" dirty="0" smtClean="0"/>
              <a:t>Will continue efforts started by the Project Coordinator</a:t>
            </a:r>
          </a:p>
          <a:p>
            <a:pPr lvl="1"/>
            <a:endParaRPr lang="en-US" dirty="0"/>
          </a:p>
          <a:p>
            <a:pPr marL="109728" indent="0">
              <a:buNone/>
            </a:pPr>
            <a:r>
              <a:rPr lang="en-US" dirty="0" smtClean="0"/>
              <a:t>Career Services Specialist</a:t>
            </a:r>
          </a:p>
          <a:p>
            <a:pPr marL="708660" lvl="1" indent="-342900"/>
            <a:r>
              <a:rPr lang="en-US" sz="1800" dirty="0" smtClean="0"/>
              <a:t>Hired</a:t>
            </a:r>
          </a:p>
          <a:p>
            <a:pPr marL="708660" lvl="1" indent="-342900"/>
            <a:r>
              <a:rPr lang="en-US" sz="1800" dirty="0" smtClean="0"/>
              <a:t>Redeveloped the Career Center</a:t>
            </a:r>
            <a:endParaRPr lang="en-US" sz="1800" dirty="0"/>
          </a:p>
        </p:txBody>
      </p:sp>
      <p:sp>
        <p:nvSpPr>
          <p:cNvPr id="2" name="Title 1"/>
          <p:cNvSpPr>
            <a:spLocks noGrp="1"/>
          </p:cNvSpPr>
          <p:nvPr>
            <p:ph type="title"/>
          </p:nvPr>
        </p:nvSpPr>
        <p:spPr/>
        <p:txBody>
          <a:bodyPr/>
          <a:lstStyle/>
          <a:p>
            <a:r>
              <a:rPr lang="en-US" dirty="0"/>
              <a:t>2012/13 Activities</a:t>
            </a:r>
          </a:p>
        </p:txBody>
      </p:sp>
    </p:spTree>
    <p:extLst>
      <p:ext uri="{BB962C8B-B14F-4D97-AF65-F5344CB8AC3E}">
        <p14:creationId xmlns:p14="http://schemas.microsoft.com/office/powerpoint/2010/main" val="3401773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b="1" dirty="0"/>
              <a:t>Diversity and </a:t>
            </a:r>
            <a:r>
              <a:rPr lang="en-US" b="1" dirty="0" smtClean="0"/>
              <a:t>Internationalization Efforts</a:t>
            </a:r>
          </a:p>
          <a:p>
            <a:pPr marL="109728" indent="0">
              <a:buNone/>
            </a:pPr>
            <a:endParaRPr lang="en-US" b="1" dirty="0" smtClean="0"/>
          </a:p>
          <a:p>
            <a:pPr lvl="1"/>
            <a:r>
              <a:rPr lang="en-US" dirty="0" smtClean="0"/>
              <a:t>Meetings regarding rejuvenating Multicultural initiatives happened this year</a:t>
            </a:r>
            <a:br>
              <a:rPr lang="en-US" dirty="0" smtClean="0"/>
            </a:br>
            <a:endParaRPr lang="en-US" dirty="0" smtClean="0"/>
          </a:p>
          <a:p>
            <a:pPr lvl="1"/>
            <a:r>
              <a:rPr lang="en-US" dirty="0" smtClean="0"/>
              <a:t>Mini-Grant awarded to Ida Flippo to conduct an Internationalization assessment during Summer 2013.</a:t>
            </a:r>
            <a:endParaRPr lang="en-US" dirty="0"/>
          </a:p>
        </p:txBody>
      </p:sp>
      <p:sp>
        <p:nvSpPr>
          <p:cNvPr id="2" name="Title 1"/>
          <p:cNvSpPr>
            <a:spLocks noGrp="1"/>
          </p:cNvSpPr>
          <p:nvPr>
            <p:ph type="title"/>
          </p:nvPr>
        </p:nvSpPr>
        <p:spPr/>
        <p:txBody>
          <a:bodyPr/>
          <a:lstStyle/>
          <a:p>
            <a:r>
              <a:rPr lang="en-US" dirty="0"/>
              <a:t>2012/13 Activities</a:t>
            </a:r>
          </a:p>
        </p:txBody>
      </p:sp>
    </p:spTree>
    <p:extLst>
      <p:ext uri="{BB962C8B-B14F-4D97-AF65-F5344CB8AC3E}">
        <p14:creationId xmlns:p14="http://schemas.microsoft.com/office/powerpoint/2010/main" val="608970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Create New Student Philosophy </a:t>
            </a:r>
            <a:r>
              <a:rPr lang="en-US" sz="1800" dirty="0"/>
              <a:t>S</a:t>
            </a:r>
            <a:r>
              <a:rPr lang="en-US" sz="1800" dirty="0" smtClean="0"/>
              <a:t>tatement  </a:t>
            </a:r>
            <a:br>
              <a:rPr lang="en-US" sz="1800" dirty="0" smtClean="0"/>
            </a:br>
            <a:endParaRPr lang="en-US" sz="1800" dirty="0"/>
          </a:p>
          <a:p>
            <a:r>
              <a:rPr lang="en-US" sz="1800" dirty="0" smtClean="0"/>
              <a:t>Continue Exploring </a:t>
            </a:r>
            <a:r>
              <a:rPr lang="en-US" sz="1800" dirty="0"/>
              <a:t>Instructional </a:t>
            </a:r>
            <a:r>
              <a:rPr lang="en-US" sz="1800" dirty="0" smtClean="0"/>
              <a:t>Models</a:t>
            </a:r>
            <a:endParaRPr lang="en-US" sz="1800" dirty="0"/>
          </a:p>
          <a:p>
            <a:pPr lvl="1"/>
            <a:r>
              <a:rPr lang="en-US" sz="1800" b="1" dirty="0" smtClean="0"/>
              <a:t>Flipped Classroom</a:t>
            </a:r>
          </a:p>
          <a:p>
            <a:pPr lvl="1"/>
            <a:r>
              <a:rPr lang="en-US" sz="1800" b="1" dirty="0" err="1" smtClean="0"/>
              <a:t>OnCourse</a:t>
            </a:r>
            <a:r>
              <a:rPr lang="en-US" sz="1800" b="1" dirty="0" smtClean="0"/>
              <a:t> Curriculum</a:t>
            </a:r>
            <a:br>
              <a:rPr lang="en-US" sz="1800" b="1" dirty="0" smtClean="0"/>
            </a:br>
            <a:endParaRPr lang="en-US" sz="1800" dirty="0"/>
          </a:p>
          <a:p>
            <a:r>
              <a:rPr lang="en-US" sz="1800" dirty="0" smtClean="0"/>
              <a:t>Continue supporting faculty advising</a:t>
            </a:r>
            <a:br>
              <a:rPr lang="en-US" sz="1800" dirty="0" smtClean="0"/>
            </a:br>
            <a:endParaRPr lang="en-US" sz="1800" dirty="0" smtClean="0"/>
          </a:p>
          <a:p>
            <a:r>
              <a:rPr lang="en-US" sz="1800" dirty="0" smtClean="0"/>
              <a:t>Continue diversity work</a:t>
            </a:r>
            <a:br>
              <a:rPr lang="en-US" sz="1800" dirty="0" smtClean="0"/>
            </a:br>
            <a:endParaRPr lang="en-US" sz="1800" dirty="0" smtClean="0"/>
          </a:p>
          <a:p>
            <a:r>
              <a:rPr lang="en-US" sz="1800" dirty="0" smtClean="0"/>
              <a:t>Redeveloped SEM/FOE committee for on-going student success initiatives. </a:t>
            </a:r>
          </a:p>
          <a:p>
            <a:endParaRPr lang="en-US" dirty="0" smtClean="0"/>
          </a:p>
        </p:txBody>
      </p:sp>
      <p:sp>
        <p:nvSpPr>
          <p:cNvPr id="3" name="Title 2"/>
          <p:cNvSpPr>
            <a:spLocks noGrp="1"/>
          </p:cNvSpPr>
          <p:nvPr>
            <p:ph type="title"/>
          </p:nvPr>
        </p:nvSpPr>
        <p:spPr/>
        <p:txBody>
          <a:bodyPr/>
          <a:lstStyle/>
          <a:p>
            <a:r>
              <a:rPr lang="en-US" dirty="0" smtClean="0"/>
              <a:t>Planned 2013/14 Activities</a:t>
            </a:r>
            <a:endParaRPr lang="en-US" dirty="0"/>
          </a:p>
        </p:txBody>
      </p:sp>
    </p:spTree>
    <p:extLst>
      <p:ext uri="{BB962C8B-B14F-4D97-AF65-F5344CB8AC3E}">
        <p14:creationId xmlns:p14="http://schemas.microsoft.com/office/powerpoint/2010/main" val="3353608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you thinking?</a:t>
            </a:r>
            <a:br>
              <a:rPr lang="en-US" dirty="0" smtClean="0"/>
            </a:br>
            <a:endParaRPr lang="en-US" dirty="0" smtClean="0"/>
          </a:p>
          <a:p>
            <a:r>
              <a:rPr lang="en-US" dirty="0" smtClean="0"/>
              <a:t>How do FoE projects fit in with your daily </a:t>
            </a:r>
            <a:r>
              <a:rPr lang="en-US" smtClean="0"/>
              <a:t>work?</a:t>
            </a:r>
            <a:br>
              <a:rPr lang="en-US" smtClean="0"/>
            </a:br>
            <a:endParaRPr lang="en-US" dirty="0" smtClean="0"/>
          </a:p>
          <a:p>
            <a:r>
              <a:rPr lang="en-US" dirty="0" smtClean="0"/>
              <a:t>Would you like to be involved next year?</a:t>
            </a:r>
            <a:endParaRPr lang="en-US" dirty="0"/>
          </a:p>
        </p:txBody>
      </p:sp>
      <p:sp>
        <p:nvSpPr>
          <p:cNvPr id="3" name="Title 2"/>
          <p:cNvSpPr>
            <a:spLocks noGrp="1"/>
          </p:cNvSpPr>
          <p:nvPr>
            <p:ph type="title"/>
          </p:nvPr>
        </p:nvSpPr>
        <p:spPr/>
        <p:txBody>
          <a:bodyPr/>
          <a:lstStyle/>
          <a:p>
            <a:r>
              <a:rPr lang="en-US" dirty="0" smtClean="0"/>
              <a:t> Questions</a:t>
            </a:r>
            <a:endParaRPr lang="en-US" dirty="0"/>
          </a:p>
        </p:txBody>
      </p:sp>
    </p:spTree>
    <p:extLst>
      <p:ext uri="{BB962C8B-B14F-4D97-AF65-F5344CB8AC3E}">
        <p14:creationId xmlns:p14="http://schemas.microsoft.com/office/powerpoint/2010/main" val="926088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After the 2011-12 year and review, the FOE committee made multiple recommendations for work. </a:t>
            </a:r>
          </a:p>
          <a:p>
            <a:endParaRPr lang="en-US" dirty="0"/>
          </a:p>
          <a:p>
            <a:r>
              <a:rPr lang="en-US" dirty="0" smtClean="0"/>
              <a:t>These activities have begun and we intend to review our:</a:t>
            </a:r>
          </a:p>
          <a:p>
            <a:pPr lvl="1"/>
            <a:r>
              <a:rPr lang="en-US" dirty="0" smtClean="0"/>
              <a:t>Activities Completed during 2012/13 </a:t>
            </a:r>
          </a:p>
          <a:p>
            <a:pPr lvl="1"/>
            <a:r>
              <a:rPr lang="en-US" dirty="0" smtClean="0"/>
              <a:t>Plans for 2013/14</a:t>
            </a:r>
            <a:endParaRPr lang="en-US" dirty="0"/>
          </a:p>
        </p:txBody>
      </p:sp>
      <p:sp>
        <p:nvSpPr>
          <p:cNvPr id="3" name="Title 2"/>
          <p:cNvSpPr>
            <a:spLocks noGrp="1"/>
          </p:cNvSpPr>
          <p:nvPr>
            <p:ph type="title"/>
          </p:nvPr>
        </p:nvSpPr>
        <p:spPr/>
        <p:txBody>
          <a:bodyPr/>
          <a:lstStyle/>
          <a:p>
            <a:pPr algn="ctr"/>
            <a:r>
              <a:rPr lang="en-US" dirty="0" smtClean="0"/>
              <a:t>Update and Review	</a:t>
            </a:r>
            <a:endParaRPr lang="en-US" dirty="0"/>
          </a:p>
        </p:txBody>
      </p:sp>
    </p:spTree>
    <p:extLst>
      <p:ext uri="{BB962C8B-B14F-4D97-AF65-F5344CB8AC3E}">
        <p14:creationId xmlns:p14="http://schemas.microsoft.com/office/powerpoint/2010/main" val="2885800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Project Coordinator</a:t>
            </a:r>
          </a:p>
          <a:p>
            <a:r>
              <a:rPr lang="en-US" dirty="0" smtClean="0"/>
              <a:t>Research Pilot</a:t>
            </a:r>
          </a:p>
          <a:p>
            <a:r>
              <a:rPr lang="en-US" dirty="0" smtClean="0"/>
              <a:t>Call campaign for </a:t>
            </a:r>
            <a:r>
              <a:rPr lang="en-US" dirty="0"/>
              <a:t>N</a:t>
            </a:r>
            <a:r>
              <a:rPr lang="en-US" dirty="0" smtClean="0"/>
              <a:t>on-returning Students</a:t>
            </a:r>
          </a:p>
          <a:p>
            <a:r>
              <a:rPr lang="en-US" dirty="0" smtClean="0"/>
              <a:t>Task </a:t>
            </a:r>
            <a:r>
              <a:rPr lang="en-US" dirty="0"/>
              <a:t>Force for New </a:t>
            </a:r>
            <a:r>
              <a:rPr lang="en-US" dirty="0" smtClean="0"/>
              <a:t>Students</a:t>
            </a:r>
          </a:p>
          <a:p>
            <a:r>
              <a:rPr lang="en-US" dirty="0" smtClean="0"/>
              <a:t>New </a:t>
            </a:r>
            <a:r>
              <a:rPr lang="en-US" dirty="0"/>
              <a:t>Student Processes </a:t>
            </a:r>
            <a:endParaRPr lang="en-US" dirty="0" smtClean="0"/>
          </a:p>
          <a:p>
            <a:r>
              <a:rPr lang="en-US" dirty="0"/>
              <a:t>Early </a:t>
            </a:r>
            <a:r>
              <a:rPr lang="en-US" dirty="0" smtClean="0"/>
              <a:t>Alert</a:t>
            </a:r>
          </a:p>
          <a:p>
            <a:r>
              <a:rPr lang="en-US" dirty="0" smtClean="0"/>
              <a:t>Positions created</a:t>
            </a:r>
          </a:p>
          <a:p>
            <a:r>
              <a:rPr lang="en-US" dirty="0"/>
              <a:t>Diversity and Internationalization of CCC’s campus</a:t>
            </a:r>
          </a:p>
          <a:p>
            <a:endParaRPr lang="en-US" dirty="0" smtClean="0">
              <a:solidFill>
                <a:srgbClr val="FF0000"/>
              </a:solidFill>
            </a:endParaRPr>
          </a:p>
          <a:p>
            <a:endParaRPr lang="en-US" dirty="0" smtClean="0">
              <a:solidFill>
                <a:srgbClr val="FF0000"/>
              </a:solidFill>
            </a:endParaRP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2012/13 Activities</a:t>
            </a:r>
            <a:endParaRPr lang="en-US" dirty="0"/>
          </a:p>
        </p:txBody>
      </p:sp>
    </p:spTree>
    <p:extLst>
      <p:ext uri="{BB962C8B-B14F-4D97-AF65-F5344CB8AC3E}">
        <p14:creationId xmlns:p14="http://schemas.microsoft.com/office/powerpoint/2010/main" val="1743894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Project Coordinator</a:t>
            </a:r>
          </a:p>
          <a:p>
            <a:pPr lvl="0"/>
            <a:r>
              <a:rPr lang="en-US" sz="1800" dirty="0" smtClean="0"/>
              <a:t>Connected </a:t>
            </a:r>
            <a:r>
              <a:rPr lang="en-US" sz="1800" dirty="0"/>
              <a:t>with recent applicants to turn them into enrollees and </a:t>
            </a:r>
            <a:r>
              <a:rPr lang="en-US" sz="1800" dirty="0" smtClean="0"/>
              <a:t>provided </a:t>
            </a:r>
            <a:r>
              <a:rPr lang="en-US" sz="1800" dirty="0"/>
              <a:t>them with resources to get started. </a:t>
            </a:r>
            <a:r>
              <a:rPr lang="en-US" sz="1800" dirty="0" smtClean="0"/>
              <a:t/>
            </a:r>
            <a:br>
              <a:rPr lang="en-US" sz="1800" dirty="0" smtClean="0"/>
            </a:br>
            <a:endParaRPr lang="en-US" sz="1800" dirty="0"/>
          </a:p>
          <a:p>
            <a:pPr lvl="0"/>
            <a:r>
              <a:rPr lang="en-US" sz="1800" dirty="0" smtClean="0"/>
              <a:t>Developed a </a:t>
            </a:r>
            <a:r>
              <a:rPr lang="en-US" sz="1800" dirty="0"/>
              <a:t>pilot test of the Early Alert system </a:t>
            </a:r>
            <a:r>
              <a:rPr lang="en-US" sz="1800" dirty="0" smtClean="0"/>
              <a:t>Coordinated </a:t>
            </a:r>
            <a:r>
              <a:rPr lang="en-US" sz="1800" dirty="0"/>
              <a:t>of the development of an online New Student Experience </a:t>
            </a:r>
            <a:r>
              <a:rPr lang="en-US" sz="1800" dirty="0" smtClean="0"/>
              <a:t/>
            </a:r>
            <a:br>
              <a:rPr lang="en-US" sz="1800" dirty="0" smtClean="0"/>
            </a:br>
            <a:endParaRPr lang="en-US" sz="1800" dirty="0" smtClean="0"/>
          </a:p>
          <a:p>
            <a:pPr lvl="0"/>
            <a:r>
              <a:rPr lang="en-US" sz="1800" dirty="0" smtClean="0"/>
              <a:t>Edited </a:t>
            </a:r>
            <a:r>
              <a:rPr lang="en-US" sz="1800" dirty="0"/>
              <a:t>the 2013-2014 Student Handbook</a:t>
            </a:r>
            <a:r>
              <a:rPr lang="en-US" sz="1800" dirty="0" smtClean="0"/>
              <a:t>.</a:t>
            </a:r>
            <a:br>
              <a:rPr lang="en-US" sz="1800" dirty="0" smtClean="0"/>
            </a:br>
            <a:endParaRPr lang="en-US" sz="1800" dirty="0"/>
          </a:p>
          <a:p>
            <a:pPr lvl="0"/>
            <a:r>
              <a:rPr lang="en-US" sz="1800" dirty="0" smtClean="0"/>
              <a:t>Documented </a:t>
            </a:r>
            <a:r>
              <a:rPr lang="en-US" sz="1800" dirty="0"/>
              <a:t>current graduation processes and deadlines for future planning, </a:t>
            </a:r>
            <a:r>
              <a:rPr lang="en-US" sz="1800" dirty="0" smtClean="0"/>
              <a:t>worked </a:t>
            </a:r>
            <a:r>
              <a:rPr lang="en-US" sz="1800" dirty="0"/>
              <a:t>with executive assistant to the V.P. and </a:t>
            </a:r>
            <a:r>
              <a:rPr lang="en-US" sz="1800" dirty="0" smtClean="0"/>
              <a:t>helped </a:t>
            </a:r>
            <a:r>
              <a:rPr lang="en-US" sz="1800" dirty="0"/>
              <a:t>as needed.</a:t>
            </a:r>
          </a:p>
          <a:p>
            <a:pPr marL="0" indent="0">
              <a:buNone/>
            </a:pPr>
            <a:endParaRPr lang="en-US" dirty="0" smtClean="0"/>
          </a:p>
          <a:p>
            <a:pPr lvl="1"/>
            <a:endParaRPr lang="en-US" dirty="0"/>
          </a:p>
        </p:txBody>
      </p:sp>
      <p:sp>
        <p:nvSpPr>
          <p:cNvPr id="2" name="Title 1"/>
          <p:cNvSpPr>
            <a:spLocks noGrp="1"/>
          </p:cNvSpPr>
          <p:nvPr>
            <p:ph type="title"/>
          </p:nvPr>
        </p:nvSpPr>
        <p:spPr/>
        <p:txBody>
          <a:bodyPr/>
          <a:lstStyle/>
          <a:p>
            <a:r>
              <a:rPr lang="en-US" dirty="0"/>
              <a:t>2012/13 Activities</a:t>
            </a:r>
          </a:p>
        </p:txBody>
      </p:sp>
    </p:spTree>
    <p:extLst>
      <p:ext uri="{BB962C8B-B14F-4D97-AF65-F5344CB8AC3E}">
        <p14:creationId xmlns:p14="http://schemas.microsoft.com/office/powerpoint/2010/main" val="3168137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Research Pilot</a:t>
            </a:r>
          </a:p>
          <a:p>
            <a:pPr lvl="1"/>
            <a:r>
              <a:rPr lang="en-US" sz="1800" dirty="0" smtClean="0"/>
              <a:t>Small reorganization of Student Services areas:</a:t>
            </a:r>
          </a:p>
          <a:p>
            <a:pPr lvl="2"/>
            <a:r>
              <a:rPr lang="en-US" sz="1800" dirty="0"/>
              <a:t>Enrollment </a:t>
            </a:r>
            <a:r>
              <a:rPr lang="en-US" sz="1800" dirty="0" smtClean="0"/>
              <a:t>Services= </a:t>
            </a:r>
            <a:r>
              <a:rPr lang="en-US" sz="1800" dirty="0"/>
              <a:t>Recruitment, Admissions, Testing, Financial Aid, and </a:t>
            </a:r>
            <a:r>
              <a:rPr lang="en-US" sz="1800" dirty="0" smtClean="0"/>
              <a:t>Registration</a:t>
            </a:r>
          </a:p>
          <a:p>
            <a:pPr lvl="2"/>
            <a:r>
              <a:rPr lang="en-US" sz="1800" dirty="0" smtClean="0"/>
              <a:t>Student </a:t>
            </a:r>
            <a:r>
              <a:rPr lang="en-US" sz="1800" dirty="0"/>
              <a:t>and Academic Support Services </a:t>
            </a:r>
            <a:r>
              <a:rPr lang="en-US" sz="1800" dirty="0" smtClean="0"/>
              <a:t>= </a:t>
            </a:r>
            <a:r>
              <a:rPr lang="en-US" sz="1800" dirty="0"/>
              <a:t>Advising, </a:t>
            </a:r>
            <a:r>
              <a:rPr lang="en-US" sz="1800" dirty="0" smtClean="0"/>
              <a:t>Graduation Services </a:t>
            </a:r>
            <a:r>
              <a:rPr lang="en-US" sz="1800" dirty="0"/>
              <a:t>(of transcripts) and Career </a:t>
            </a:r>
            <a:r>
              <a:rPr lang="en-US" sz="1800" dirty="0" smtClean="0"/>
              <a:t>Services</a:t>
            </a:r>
            <a:br>
              <a:rPr lang="en-US" sz="1800" dirty="0" smtClean="0"/>
            </a:br>
            <a:endParaRPr lang="en-US" sz="1800" dirty="0" smtClean="0"/>
          </a:p>
          <a:p>
            <a:pPr lvl="1"/>
            <a:r>
              <a:rPr lang="en-US" sz="1800" dirty="0" smtClean="0"/>
              <a:t>As One Teams- cross functional teams from ES &amp; SASS:</a:t>
            </a:r>
          </a:p>
          <a:p>
            <a:pPr lvl="2"/>
            <a:r>
              <a:rPr lang="en-US" sz="1800" dirty="0" smtClean="0"/>
              <a:t>Each </a:t>
            </a:r>
            <a:r>
              <a:rPr lang="en-US" sz="1800" dirty="0" smtClean="0"/>
              <a:t>team serves </a:t>
            </a:r>
            <a:r>
              <a:rPr lang="en-US" sz="1800" dirty="0" smtClean="0"/>
              <a:t>a large </a:t>
            </a:r>
            <a:r>
              <a:rPr lang="en-US" sz="1800" dirty="0"/>
              <a:t>cohorts of students. </a:t>
            </a:r>
            <a:endParaRPr lang="en-US" sz="1800" dirty="0" smtClean="0"/>
          </a:p>
          <a:p>
            <a:pPr lvl="3"/>
            <a:r>
              <a:rPr lang="en-US" sz="1600" dirty="0" smtClean="0"/>
              <a:t>Transfer students</a:t>
            </a:r>
          </a:p>
          <a:p>
            <a:pPr lvl="3"/>
            <a:r>
              <a:rPr lang="en-US" sz="1600" dirty="0" smtClean="0"/>
              <a:t>Career </a:t>
            </a:r>
            <a:r>
              <a:rPr lang="en-US" sz="1600" dirty="0"/>
              <a:t>and </a:t>
            </a:r>
            <a:r>
              <a:rPr lang="en-US" sz="1600" dirty="0" smtClean="0"/>
              <a:t>technical students</a:t>
            </a:r>
          </a:p>
          <a:p>
            <a:pPr lvl="3"/>
            <a:r>
              <a:rPr lang="en-US" sz="1600" dirty="0" smtClean="0"/>
              <a:t>Developmental and </a:t>
            </a:r>
            <a:r>
              <a:rPr lang="en-US" sz="1600" dirty="0"/>
              <a:t>undecided students. </a:t>
            </a:r>
          </a:p>
          <a:p>
            <a:pPr lvl="2"/>
            <a:endParaRPr lang="en-US" dirty="0"/>
          </a:p>
        </p:txBody>
      </p:sp>
      <p:sp>
        <p:nvSpPr>
          <p:cNvPr id="2" name="Title 1"/>
          <p:cNvSpPr>
            <a:spLocks noGrp="1"/>
          </p:cNvSpPr>
          <p:nvPr>
            <p:ph type="title"/>
          </p:nvPr>
        </p:nvSpPr>
        <p:spPr/>
        <p:txBody>
          <a:bodyPr/>
          <a:lstStyle/>
          <a:p>
            <a:r>
              <a:rPr lang="en-US" dirty="0"/>
              <a:t>2012/13 Activities</a:t>
            </a:r>
          </a:p>
        </p:txBody>
      </p:sp>
    </p:spTree>
    <p:extLst>
      <p:ext uri="{BB962C8B-B14F-4D97-AF65-F5344CB8AC3E}">
        <p14:creationId xmlns:p14="http://schemas.microsoft.com/office/powerpoint/2010/main" val="950541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Call Campaign for Departing </a:t>
            </a:r>
            <a:r>
              <a:rPr lang="en-US" b="1" dirty="0" smtClean="0"/>
              <a:t>Students</a:t>
            </a:r>
            <a:br>
              <a:rPr lang="en-US" b="1" dirty="0" smtClean="0"/>
            </a:br>
            <a:endParaRPr lang="en-US" dirty="0" smtClean="0"/>
          </a:p>
          <a:p>
            <a:pPr lvl="1"/>
            <a:r>
              <a:rPr lang="en-US" sz="2400" dirty="0" smtClean="0"/>
              <a:t>Part 1 - Fall 2012 through Winter </a:t>
            </a:r>
            <a:r>
              <a:rPr lang="en-US" sz="2400" dirty="0" smtClean="0"/>
              <a:t>Break</a:t>
            </a:r>
            <a:endParaRPr lang="en-US" sz="2400" dirty="0" smtClean="0"/>
          </a:p>
          <a:p>
            <a:pPr lvl="3"/>
            <a:r>
              <a:rPr lang="en-US" sz="1800" dirty="0" smtClean="0"/>
              <a:t>2,800 on the list of “non-returning” from Fall 2011</a:t>
            </a:r>
          </a:p>
          <a:p>
            <a:pPr lvl="3"/>
            <a:r>
              <a:rPr lang="en-US" sz="1800" dirty="0"/>
              <a:t>1,129 </a:t>
            </a:r>
            <a:r>
              <a:rPr lang="en-US" sz="1800" dirty="0" smtClean="0"/>
              <a:t>were contacted</a:t>
            </a:r>
          </a:p>
          <a:p>
            <a:pPr lvl="3"/>
            <a:r>
              <a:rPr lang="en-US" sz="1800" dirty="0"/>
              <a:t>120 responded to a series of </a:t>
            </a:r>
            <a:r>
              <a:rPr lang="en-US" sz="1800" dirty="0" smtClean="0"/>
              <a:t>questions</a:t>
            </a:r>
          </a:p>
          <a:p>
            <a:pPr lvl="3"/>
            <a:r>
              <a:rPr lang="en-US" sz="1800" dirty="0" smtClean="0"/>
              <a:t>Learning: this is a challenging task! Refine questions. Sort list to get a better sample</a:t>
            </a:r>
          </a:p>
        </p:txBody>
      </p:sp>
      <p:sp>
        <p:nvSpPr>
          <p:cNvPr id="2" name="Title 1"/>
          <p:cNvSpPr>
            <a:spLocks noGrp="1"/>
          </p:cNvSpPr>
          <p:nvPr>
            <p:ph type="title"/>
          </p:nvPr>
        </p:nvSpPr>
        <p:spPr/>
        <p:txBody>
          <a:bodyPr/>
          <a:lstStyle/>
          <a:p>
            <a:r>
              <a:rPr lang="en-US" dirty="0"/>
              <a:t>2012/13 Activities</a:t>
            </a:r>
          </a:p>
        </p:txBody>
      </p:sp>
    </p:spTree>
    <p:extLst>
      <p:ext uri="{BB962C8B-B14F-4D97-AF65-F5344CB8AC3E}">
        <p14:creationId xmlns:p14="http://schemas.microsoft.com/office/powerpoint/2010/main" val="2568819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Call Campaign for Departing </a:t>
            </a:r>
            <a:r>
              <a:rPr lang="en-US" b="1" dirty="0" smtClean="0"/>
              <a:t>Students</a:t>
            </a:r>
            <a:br>
              <a:rPr lang="en-US" b="1" dirty="0" smtClean="0"/>
            </a:br>
            <a:endParaRPr lang="en-US" dirty="0" smtClean="0"/>
          </a:p>
          <a:p>
            <a:pPr lvl="1"/>
            <a:r>
              <a:rPr lang="en-US" dirty="0" smtClean="0"/>
              <a:t>Part 2 - Winter 2013/on-going</a:t>
            </a:r>
            <a:endParaRPr lang="en-US" dirty="0"/>
          </a:p>
          <a:p>
            <a:pPr lvl="3"/>
            <a:r>
              <a:rPr lang="en-US" dirty="0"/>
              <a:t>600 students who did not successfully </a:t>
            </a:r>
            <a:r>
              <a:rPr lang="en-US" dirty="0" smtClean="0"/>
              <a:t>complete Fall 2012</a:t>
            </a:r>
          </a:p>
          <a:p>
            <a:pPr lvl="3"/>
            <a:r>
              <a:rPr lang="en-US" dirty="0"/>
              <a:t>150 students were </a:t>
            </a:r>
            <a:r>
              <a:rPr lang="en-US" dirty="0" smtClean="0"/>
              <a:t>contacted </a:t>
            </a:r>
            <a:r>
              <a:rPr lang="en-US" dirty="0"/>
              <a:t>and </a:t>
            </a:r>
            <a:r>
              <a:rPr lang="en-US" dirty="0" smtClean="0"/>
              <a:t>surveyed</a:t>
            </a:r>
          </a:p>
          <a:p>
            <a:pPr lvl="3"/>
            <a:r>
              <a:rPr lang="en-US" dirty="0" smtClean="0"/>
              <a:t>Survey included basic questions from Part 1 (what happened?) and</a:t>
            </a:r>
          </a:p>
          <a:p>
            <a:pPr lvl="4"/>
            <a:r>
              <a:rPr lang="en-US" dirty="0" smtClean="0"/>
              <a:t>the </a:t>
            </a:r>
            <a:r>
              <a:rPr lang="en-US" dirty="0"/>
              <a:t>cost and affordability of </a:t>
            </a:r>
            <a:r>
              <a:rPr lang="en-US" dirty="0" smtClean="0"/>
              <a:t>CCC</a:t>
            </a:r>
          </a:p>
          <a:p>
            <a:pPr lvl="4"/>
            <a:r>
              <a:rPr lang="en-US" dirty="0" smtClean="0"/>
              <a:t>the </a:t>
            </a:r>
            <a:r>
              <a:rPr lang="en-US" dirty="0"/>
              <a:t>ease or difficulty of navigating processes like financial aid and admissions</a:t>
            </a:r>
            <a:r>
              <a:rPr lang="en-US" dirty="0" smtClean="0"/>
              <a:t>.</a:t>
            </a:r>
          </a:p>
          <a:p>
            <a:pPr lvl="4"/>
            <a:r>
              <a:rPr lang="en-US" dirty="0" smtClean="0"/>
              <a:t>if </a:t>
            </a:r>
            <a:r>
              <a:rPr lang="en-US" dirty="0"/>
              <a:t>they struggled academically </a:t>
            </a:r>
            <a:endParaRPr lang="en-US" dirty="0" smtClean="0"/>
          </a:p>
          <a:p>
            <a:pPr lvl="4"/>
            <a:r>
              <a:rPr lang="en-US" dirty="0" smtClean="0"/>
              <a:t>if </a:t>
            </a:r>
            <a:r>
              <a:rPr lang="en-US" dirty="0"/>
              <a:t>family responsibilities took priority over </a:t>
            </a:r>
            <a:r>
              <a:rPr lang="en-US" dirty="0" smtClean="0"/>
              <a:t>education</a:t>
            </a:r>
            <a:endParaRPr lang="en-US" dirty="0"/>
          </a:p>
        </p:txBody>
      </p:sp>
      <p:sp>
        <p:nvSpPr>
          <p:cNvPr id="3" name="Title 2"/>
          <p:cNvSpPr>
            <a:spLocks noGrp="1"/>
          </p:cNvSpPr>
          <p:nvPr>
            <p:ph type="title"/>
          </p:nvPr>
        </p:nvSpPr>
        <p:spPr/>
        <p:txBody>
          <a:bodyPr/>
          <a:lstStyle/>
          <a:p>
            <a:r>
              <a:rPr lang="en-US" dirty="0" smtClean="0"/>
              <a:t>2012/13 Activities</a:t>
            </a:r>
            <a:endParaRPr lang="en-US" dirty="0"/>
          </a:p>
        </p:txBody>
      </p:sp>
    </p:spTree>
    <p:extLst>
      <p:ext uri="{BB962C8B-B14F-4D97-AF65-F5344CB8AC3E}">
        <p14:creationId xmlns:p14="http://schemas.microsoft.com/office/powerpoint/2010/main" val="1969786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b="1" dirty="0"/>
              <a:t>Task Force for New </a:t>
            </a:r>
            <a:r>
              <a:rPr lang="en-US" b="1" dirty="0" smtClean="0"/>
              <a:t>Students</a:t>
            </a:r>
            <a:br>
              <a:rPr lang="en-US" b="1" dirty="0" smtClean="0"/>
            </a:br>
            <a:endParaRPr lang="en-US" dirty="0"/>
          </a:p>
          <a:p>
            <a:pPr marL="109728" indent="0">
              <a:buNone/>
            </a:pPr>
            <a:r>
              <a:rPr lang="en-US" sz="2600" dirty="0" smtClean="0"/>
              <a:t>Emerged </a:t>
            </a:r>
            <a:r>
              <a:rPr lang="en-US" sz="2600" dirty="0"/>
              <a:t>from the FoE Steering Committee </a:t>
            </a:r>
            <a:r>
              <a:rPr lang="en-US" sz="2600" dirty="0" smtClean="0"/>
              <a:t> for the purpose of building </a:t>
            </a:r>
            <a:r>
              <a:rPr lang="en-US" sz="2600" dirty="0"/>
              <a:t>systems to be ready for our future initiatives. </a:t>
            </a:r>
            <a:endParaRPr lang="en-US" sz="2600" dirty="0" smtClean="0"/>
          </a:p>
          <a:p>
            <a:pPr lvl="1"/>
            <a:r>
              <a:rPr lang="en-US" sz="1900" dirty="0"/>
              <a:t>E</a:t>
            </a:r>
            <a:r>
              <a:rPr lang="en-US" sz="1900" dirty="0" smtClean="0"/>
              <a:t>xample</a:t>
            </a:r>
            <a:r>
              <a:rPr lang="en-US" sz="1900" dirty="0"/>
              <a:t>, CCC was not able to easily provide data about the courses with high DWFI grades. Our Institutional Research Department created a website that shows data based on a variety of sorts (term, course, department, etc.) so that we can now access information to make decisions. Our next steps are to encourage departments to use the new tools and adjust their processes, instruction or programs to address any issues they see based on the high DWFI data. </a:t>
            </a:r>
          </a:p>
          <a:p>
            <a:endParaRPr lang="en-US" dirty="0" smtClean="0"/>
          </a:p>
          <a:p>
            <a:pPr lvl="1"/>
            <a:endParaRPr lang="en-US" dirty="0"/>
          </a:p>
        </p:txBody>
      </p:sp>
      <p:sp>
        <p:nvSpPr>
          <p:cNvPr id="2" name="Title 1"/>
          <p:cNvSpPr>
            <a:spLocks noGrp="1"/>
          </p:cNvSpPr>
          <p:nvPr>
            <p:ph type="title"/>
          </p:nvPr>
        </p:nvSpPr>
        <p:spPr/>
        <p:txBody>
          <a:bodyPr/>
          <a:lstStyle/>
          <a:p>
            <a:r>
              <a:rPr lang="en-US" dirty="0"/>
              <a:t>2012/13 Activities</a:t>
            </a:r>
          </a:p>
        </p:txBody>
      </p:sp>
    </p:spTree>
    <p:extLst>
      <p:ext uri="{BB962C8B-B14F-4D97-AF65-F5344CB8AC3E}">
        <p14:creationId xmlns:p14="http://schemas.microsoft.com/office/powerpoint/2010/main" val="2203103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sz="2400" b="1" dirty="0"/>
              <a:t>New Student </a:t>
            </a:r>
            <a:r>
              <a:rPr lang="en-US" sz="2400" b="1" dirty="0" smtClean="0"/>
              <a:t>Processes (AKA “The Mandatories”)</a:t>
            </a:r>
            <a:endParaRPr lang="en-US" sz="2400" b="1" dirty="0"/>
          </a:p>
          <a:p>
            <a:pPr lvl="1"/>
            <a:r>
              <a:rPr lang="en-US" sz="2400" dirty="0" smtClean="0"/>
              <a:t>Admissions application</a:t>
            </a:r>
          </a:p>
          <a:p>
            <a:pPr lvl="1"/>
            <a:r>
              <a:rPr lang="en-US" sz="2400" dirty="0" smtClean="0"/>
              <a:t>Orientation/New Student Experience</a:t>
            </a:r>
          </a:p>
          <a:p>
            <a:pPr lvl="1"/>
            <a:r>
              <a:rPr lang="en-US" sz="2400" dirty="0" smtClean="0"/>
              <a:t>Placement Testing</a:t>
            </a:r>
          </a:p>
          <a:p>
            <a:pPr lvl="1"/>
            <a:r>
              <a:rPr lang="en-US" sz="2400" dirty="0" smtClean="0"/>
              <a:t>Advising</a:t>
            </a:r>
            <a:r>
              <a:rPr lang="en-US" sz="2400" b="1" dirty="0" smtClean="0"/>
              <a:t/>
            </a:r>
            <a:br>
              <a:rPr lang="en-US" sz="2400" b="1" dirty="0" smtClean="0"/>
            </a:br>
            <a:endParaRPr lang="en-US" sz="2400" b="1" dirty="0" smtClean="0"/>
          </a:p>
          <a:p>
            <a:pPr marL="137160" indent="0">
              <a:buNone/>
            </a:pPr>
            <a:r>
              <a:rPr lang="en-US" b="1" dirty="0" smtClean="0"/>
              <a:t>Research indicates that students who complete the above activities have a better chance of success and completion vs. those who don’t.</a:t>
            </a:r>
            <a:endParaRPr lang="en-US" dirty="0" smtClean="0"/>
          </a:p>
          <a:p>
            <a:pPr lvl="2"/>
            <a:endParaRPr lang="en-US" dirty="0" smtClean="0"/>
          </a:p>
          <a:p>
            <a:pPr marL="914400" lvl="2" indent="0">
              <a:buNone/>
            </a:pPr>
            <a:endParaRPr lang="en-US" dirty="0" smtClean="0"/>
          </a:p>
          <a:p>
            <a:pPr lvl="1"/>
            <a:endParaRPr lang="en-US" dirty="0"/>
          </a:p>
        </p:txBody>
      </p:sp>
      <p:sp>
        <p:nvSpPr>
          <p:cNvPr id="2" name="Title 1"/>
          <p:cNvSpPr>
            <a:spLocks noGrp="1"/>
          </p:cNvSpPr>
          <p:nvPr>
            <p:ph type="title"/>
          </p:nvPr>
        </p:nvSpPr>
        <p:spPr/>
        <p:txBody>
          <a:bodyPr/>
          <a:lstStyle/>
          <a:p>
            <a:r>
              <a:rPr lang="en-US" dirty="0"/>
              <a:t>2012/13 Activities</a:t>
            </a:r>
          </a:p>
        </p:txBody>
      </p:sp>
    </p:spTree>
    <p:extLst>
      <p:ext uri="{BB962C8B-B14F-4D97-AF65-F5344CB8AC3E}">
        <p14:creationId xmlns:p14="http://schemas.microsoft.com/office/powerpoint/2010/main" val="14315266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138</TotalTime>
  <Words>264</Words>
  <Application>Microsoft Office PowerPoint</Application>
  <PresentationFormat>On-screen Show (4:3)</PresentationFormat>
  <Paragraphs>96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FoE Update to College Council</vt:lpstr>
      <vt:lpstr>Update and Review </vt:lpstr>
      <vt:lpstr>2012/13 Activities</vt:lpstr>
      <vt:lpstr>2012/13 Activities</vt:lpstr>
      <vt:lpstr>2012/13 Activities</vt:lpstr>
      <vt:lpstr>2012/13 Activities</vt:lpstr>
      <vt:lpstr>2012/13 Activities</vt:lpstr>
      <vt:lpstr>2012/13 Activities</vt:lpstr>
      <vt:lpstr>2012/13 Activities</vt:lpstr>
      <vt:lpstr>2012/13 Activities</vt:lpstr>
      <vt:lpstr>2012/13 Activities</vt:lpstr>
      <vt:lpstr>2012/13 Activities</vt:lpstr>
      <vt:lpstr>Planned 2013/14 Activities</vt:lpstr>
      <vt:lpstr> Questions</vt:lpstr>
    </vt:vector>
  </TitlesOfParts>
  <Company>Clackamas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FoE Update to College Council</dc:title>
  <dc:creator>staff</dc:creator>
  <cp:lastModifiedBy>staff</cp:lastModifiedBy>
  <cp:revision>28</cp:revision>
  <dcterms:created xsi:type="dcterms:W3CDTF">2012-12-05T16:53:09Z</dcterms:created>
  <dcterms:modified xsi:type="dcterms:W3CDTF">2013-06-05T16:10:37Z</dcterms:modified>
</cp:coreProperties>
</file>